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3"/>
  </p:notesMasterIdLst>
  <p:handoutMasterIdLst>
    <p:handoutMasterId r:id="rId14"/>
  </p:handoutMasterIdLst>
  <p:sldIdLst>
    <p:sldId id="2004" r:id="rId5"/>
    <p:sldId id="422" r:id="rId6"/>
    <p:sldId id="1510" r:id="rId7"/>
    <p:sldId id="2011" r:id="rId8"/>
    <p:sldId id="2012" r:id="rId9"/>
    <p:sldId id="2013" r:id="rId10"/>
    <p:sldId id="2014" r:id="rId11"/>
    <p:sldId id="1471" r:id="rId12"/>
  </p:sldIdLst>
  <p:sldSz cx="9144000" cy="6858000" type="screen4x3"/>
  <p:notesSz cx="7104063" cy="10234613"/>
  <p:custDataLst>
    <p:tags r:id="rId1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EE7C405-3E86-4AEE-A889-E3E9C3B54691}">
          <p14:sldIdLst>
            <p14:sldId id="2004"/>
            <p14:sldId id="422"/>
            <p14:sldId id="1510"/>
            <p14:sldId id="2011"/>
            <p14:sldId id="2012"/>
            <p14:sldId id="2013"/>
            <p14:sldId id="2014"/>
            <p14:sldId id="1471"/>
          </p14:sldIdLst>
        </p14:section>
      </p14:sectionLst>
    </p:ex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3" pos="1655" userDrawn="1">
          <p15:clr>
            <a:srgbClr val="A4A3A4"/>
          </p15:clr>
        </p15:guide>
        <p15:guide id="4" pos="2154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Perdomo Lorenzo" initials="FPL" lastIdx="21" clrIdx="0"/>
  <p:cmAuthor id="2" name="Ronny Quintero Leguisano" initials="RQL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51"/>
    <a:srgbClr val="465362"/>
    <a:srgbClr val="0B5395"/>
    <a:srgbClr val="FAB41E"/>
    <a:srgbClr val="666666"/>
    <a:srgbClr val="043A6C"/>
    <a:srgbClr val="ECF4FB"/>
    <a:srgbClr val="043C6F"/>
    <a:srgbClr val="04617B"/>
    <a:srgbClr val="3EA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379" autoAdjust="0"/>
  </p:normalViewPr>
  <p:slideViewPr>
    <p:cSldViewPr>
      <p:cViewPr varScale="1">
        <p:scale>
          <a:sx n="75" d="100"/>
          <a:sy n="75" d="100"/>
        </p:scale>
        <p:origin x="1757" y="58"/>
      </p:cViewPr>
      <p:guideLst>
        <p:guide pos="204"/>
        <p:guide pos="1655"/>
        <p:guide pos="2154"/>
        <p:guide orient="horz" pos="2614"/>
        <p:guide orient="horz" pos="40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552" y="-155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r">
              <a:defRPr sz="1300"/>
            </a:lvl1pPr>
          </a:lstStyle>
          <a:p>
            <a:fld id="{9AAF7EB5-2971-424E-A29F-EDDE4D18392D}" type="datetimeFigureOut">
              <a:rPr lang="es-ES" smtClean="0"/>
              <a:pPr/>
              <a:t>10/07/2023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r">
              <a:defRPr sz="1300"/>
            </a:lvl1pPr>
          </a:lstStyle>
          <a:p>
            <a:fld id="{126F353E-6852-4E82-86D3-C8985EC6AE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59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222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4677" y="0"/>
            <a:ext cx="3077694" cy="512222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r">
              <a:defRPr sz="1300"/>
            </a:lvl1pPr>
          </a:lstStyle>
          <a:p>
            <a:fld id="{3BD91BC7-D3D6-4F53-88A4-79556D8EED24}" type="datetimeFigureOut">
              <a:rPr lang="en-US" smtClean="0"/>
              <a:pPr/>
              <a:t>7/10/2023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96" tIns="48998" rIns="97996" bIns="48998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38" y="4862015"/>
            <a:ext cx="5683589" cy="4605085"/>
          </a:xfrm>
          <a:prstGeom prst="rect">
            <a:avLst/>
          </a:prstGeom>
        </p:spPr>
        <p:txBody>
          <a:bodyPr vert="horz" lIns="97996" tIns="48998" rIns="97996" bIns="4899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0755"/>
            <a:ext cx="3077694" cy="512222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4677" y="9720755"/>
            <a:ext cx="3077694" cy="512222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r">
              <a:defRPr sz="1300"/>
            </a:lvl1pPr>
          </a:lstStyle>
          <a:p>
            <a:fld id="{49480A59-04CD-4DD9-ADD2-945F8BAF6CA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6513" cy="3838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454FD-CA04-475D-B3C1-D4B78E0F09C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34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52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F60F82E-EE72-4FCF-9CE4-A848E1ED4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13A9F5B-41A0-4BCC-805E-538DF23EA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738492">
            <a:off x="-442574" y="3025343"/>
            <a:ext cx="8368685" cy="3249959"/>
          </a:xfrm>
          <a:custGeom>
            <a:avLst/>
            <a:gdLst>
              <a:gd name="connsiteX0" fmla="*/ 462155 w 8368685"/>
              <a:gd name="connsiteY0" fmla="*/ 2118176 h 3249959"/>
              <a:gd name="connsiteX1" fmla="*/ 709093 w 8368685"/>
              <a:gd name="connsiteY1" fmla="*/ 3249959 h 3249959"/>
              <a:gd name="connsiteX2" fmla="*/ 709093 w 8368685"/>
              <a:gd name="connsiteY2" fmla="*/ 3249959 h 3249959"/>
              <a:gd name="connsiteX3" fmla="*/ 0 w 8368685"/>
              <a:gd name="connsiteY3" fmla="*/ 0 h 3249959"/>
              <a:gd name="connsiteX4" fmla="*/ 8368685 w 8368685"/>
              <a:gd name="connsiteY4" fmla="*/ 0 h 3249959"/>
              <a:gd name="connsiteX5" fmla="*/ 111668 w 8368685"/>
              <a:gd name="connsiteY5" fmla="*/ 511803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685" h="3249959">
                <a:moveTo>
                  <a:pt x="462155" y="2118176"/>
                </a:moveTo>
                <a:lnTo>
                  <a:pt x="709093" y="3249959"/>
                </a:lnTo>
                <a:lnTo>
                  <a:pt x="709093" y="3249959"/>
                </a:lnTo>
                <a:close/>
                <a:moveTo>
                  <a:pt x="0" y="0"/>
                </a:moveTo>
                <a:lnTo>
                  <a:pt x="8368685" y="0"/>
                </a:lnTo>
                <a:lnTo>
                  <a:pt x="111668" y="5118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366CA665-854E-4CC1-BE3E-AEA1D573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618331">
            <a:off x="-97817" y="3246983"/>
            <a:ext cx="9199428" cy="263993"/>
          </a:xfrm>
          <a:custGeom>
            <a:avLst/>
            <a:gdLst>
              <a:gd name="connsiteX0" fmla="*/ 0 w 9199428"/>
              <a:gd name="connsiteY0" fmla="*/ 0 h 263993"/>
              <a:gd name="connsiteX1" fmla="*/ 9196763 w 9199428"/>
              <a:gd name="connsiteY1" fmla="*/ 0 h 263993"/>
              <a:gd name="connsiteX2" fmla="*/ 9199428 w 9199428"/>
              <a:gd name="connsiteY2" fmla="*/ 17290 h 263993"/>
              <a:gd name="connsiteX3" fmla="*/ 48002 w 9199428"/>
              <a:gd name="connsiteY3" fmla="*/ 263993 h 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428" h="263993">
                <a:moveTo>
                  <a:pt x="0" y="0"/>
                </a:moveTo>
                <a:lnTo>
                  <a:pt x="9196763" y="0"/>
                </a:lnTo>
                <a:lnTo>
                  <a:pt x="9199428" y="17290"/>
                </a:lnTo>
                <a:lnTo>
                  <a:pt x="48002" y="263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DBDE62-8E4E-4C72-A6F5-E6C1A362D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25679">
            <a:off x="-301913" y="3385694"/>
            <a:ext cx="9323828" cy="3249959"/>
          </a:xfrm>
          <a:custGeom>
            <a:avLst/>
            <a:gdLst>
              <a:gd name="connsiteX0" fmla="*/ 0 w 9323828"/>
              <a:gd name="connsiteY0" fmla="*/ 0 h 3249959"/>
              <a:gd name="connsiteX1" fmla="*/ 9226661 w 9323828"/>
              <a:gd name="connsiteY1" fmla="*/ 0 h 3249959"/>
              <a:gd name="connsiteX2" fmla="*/ 9323828 w 9323828"/>
              <a:gd name="connsiteY2" fmla="*/ 630475 h 3249959"/>
              <a:gd name="connsiteX3" fmla="*/ 6123942 w 9323828"/>
              <a:gd name="connsiteY3" fmla="*/ 3249959 h 3249959"/>
              <a:gd name="connsiteX4" fmla="*/ 500874 w 9323828"/>
              <a:gd name="connsiteY4" fmla="*/ 3249959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828" h="3249959">
                <a:moveTo>
                  <a:pt x="0" y="0"/>
                </a:moveTo>
                <a:lnTo>
                  <a:pt x="9226661" y="0"/>
                </a:lnTo>
                <a:lnTo>
                  <a:pt x="9323828" y="630475"/>
                </a:lnTo>
                <a:lnTo>
                  <a:pt x="6123942" y="3249959"/>
                </a:lnTo>
                <a:lnTo>
                  <a:pt x="500874" y="3249959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0418CF9-8860-4EA6-8FA8-1A06B1F8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25679">
            <a:off x="-89355" y="4416977"/>
            <a:ext cx="8514049" cy="2195260"/>
          </a:xfrm>
          <a:custGeom>
            <a:avLst/>
            <a:gdLst>
              <a:gd name="connsiteX0" fmla="*/ 0 w 8514049"/>
              <a:gd name="connsiteY0" fmla="*/ 837109 h 2195260"/>
              <a:gd name="connsiteX1" fmla="*/ 6240843 w 8514049"/>
              <a:gd name="connsiteY1" fmla="*/ 352487 h 2195260"/>
              <a:gd name="connsiteX2" fmla="*/ 6421651 w 8514049"/>
              <a:gd name="connsiteY2" fmla="*/ 196645 h 2195260"/>
              <a:gd name="connsiteX3" fmla="*/ 8514049 w 8514049"/>
              <a:gd name="connsiteY3" fmla="*/ 0 h 2195260"/>
              <a:gd name="connsiteX4" fmla="*/ 5832382 w 8514049"/>
              <a:gd name="connsiteY4" fmla="*/ 2195260 h 2195260"/>
              <a:gd name="connsiteX5" fmla="*/ 209314 w 8514049"/>
              <a:gd name="connsiteY5" fmla="*/ 2195260 h 21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4049" h="2195260">
                <a:moveTo>
                  <a:pt x="0" y="837109"/>
                </a:moveTo>
                <a:lnTo>
                  <a:pt x="6240843" y="352487"/>
                </a:lnTo>
                <a:lnTo>
                  <a:pt x="6421651" y="196645"/>
                </a:lnTo>
                <a:lnTo>
                  <a:pt x="8514049" y="0"/>
                </a:lnTo>
                <a:lnTo>
                  <a:pt x="5832382" y="2195260"/>
                </a:lnTo>
                <a:lnTo>
                  <a:pt x="209314" y="219526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4460" y="4738207"/>
            <a:ext cx="4763604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460" y="5454129"/>
            <a:ext cx="4763468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84460" y="3645023"/>
            <a:ext cx="4763604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5337176-BD36-4C18-8450-3A72C0339CB4}"/>
              </a:ext>
            </a:extLst>
          </p:cNvPr>
          <p:cNvCxnSpPr>
            <a:cxnSpLocks/>
          </p:cNvCxnSpPr>
          <p:nvPr userDrawn="1"/>
        </p:nvCxnSpPr>
        <p:spPr>
          <a:xfrm>
            <a:off x="375658" y="4653136"/>
            <a:ext cx="478523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0A80F9-AB66-444B-9F10-03F73C21F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536795">
            <a:off x="5470462" y="2152845"/>
            <a:ext cx="3059500" cy="6451098"/>
          </a:xfrm>
          <a:custGeom>
            <a:avLst/>
            <a:gdLst>
              <a:gd name="connsiteX0" fmla="*/ 3059500 w 3059500"/>
              <a:gd name="connsiteY0" fmla="*/ 6451098 h 6451098"/>
              <a:gd name="connsiteX1" fmla="*/ 0 w 3059500"/>
              <a:gd name="connsiteY1" fmla="*/ 4843457 h 6451098"/>
              <a:gd name="connsiteX2" fmla="*/ 793198 w 3059500"/>
              <a:gd name="connsiteY2" fmla="*/ 1446374 h 6451098"/>
              <a:gd name="connsiteX3" fmla="*/ 1553208 w 3059500"/>
              <a:gd name="connsiteY3" fmla="*/ 0 h 6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500" h="6451098">
                <a:moveTo>
                  <a:pt x="3059500" y="6451098"/>
                </a:moveTo>
                <a:lnTo>
                  <a:pt x="0" y="4843457"/>
                </a:lnTo>
                <a:lnTo>
                  <a:pt x="793198" y="1446374"/>
                </a:lnTo>
                <a:lnTo>
                  <a:pt x="155320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Rectángulo 19" descr="Etiqueta TLP de seguridad: WHITE">
            <a:extLst>
              <a:ext uri="{FF2B5EF4-FFF2-40B4-BE49-F238E27FC236}">
                <a16:creationId xmlns:a16="http://schemas.microsoft.com/office/drawing/2014/main" id="{B95AE3CC-AD16-ED4D-A4C1-EB11B2D16DE5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21" name="CuadroTexto 15" descr="Etiqueta TLP de seguridad: WHITE">
            <a:extLst>
              <a:ext uri="{FF2B5EF4-FFF2-40B4-BE49-F238E27FC236}">
                <a16:creationId xmlns:a16="http://schemas.microsoft.com/office/drawing/2014/main" id="{502D50F9-7559-AD46-90A3-A9EBD6B4E77E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1B7662B-5B78-CC42-9D3D-D5A354861A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9326" y="6198343"/>
            <a:ext cx="3961349" cy="4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446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A933EC-9FAB-3D43-B534-06F624F6C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598" y="6399345"/>
            <a:ext cx="2277440" cy="271026"/>
          </a:xfrm>
          <a:prstGeom prst="rect">
            <a:avLst/>
          </a:prstGeom>
        </p:spPr>
      </p:pic>
      <p:sp>
        <p:nvSpPr>
          <p:cNvPr id="15" name="Rectángulo 14" descr="Etiqueta TLP de seguridad: WHITE">
            <a:extLst>
              <a:ext uri="{FF2B5EF4-FFF2-40B4-BE49-F238E27FC236}">
                <a16:creationId xmlns:a16="http://schemas.microsoft.com/office/drawing/2014/main" id="{9F0B83D3-BC19-0140-B17D-6846AC7D8E55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6" name="CuadroTexto 15" descr="Etiqueta TLP de seguridad: WHITE">
            <a:extLst>
              <a:ext uri="{FF2B5EF4-FFF2-40B4-BE49-F238E27FC236}">
                <a16:creationId xmlns:a16="http://schemas.microsoft.com/office/drawing/2014/main" id="{06AE7729-2AEF-E445-B32D-DB3F0BCC8600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2777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96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619" y="1916832"/>
            <a:ext cx="8335179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620" y="935464"/>
            <a:ext cx="8335179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E8BE38-C128-304E-88F1-5B6BDFFC54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598" y="6418819"/>
            <a:ext cx="2277440" cy="271026"/>
          </a:xfrm>
          <a:prstGeom prst="rect">
            <a:avLst/>
          </a:prstGeom>
        </p:spPr>
      </p:pic>
      <p:sp>
        <p:nvSpPr>
          <p:cNvPr id="22" name="Rectángulo 21" descr="Etiqueta TLP de seguridad: WHITE">
            <a:extLst>
              <a:ext uri="{FF2B5EF4-FFF2-40B4-BE49-F238E27FC236}">
                <a16:creationId xmlns:a16="http://schemas.microsoft.com/office/drawing/2014/main" id="{2A27C1C6-81EF-424E-8432-A552CCD4B0F2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23" name="CuadroTexto 15" descr="Etiqueta TLP de seguridad: WHITE">
            <a:extLst>
              <a:ext uri="{FF2B5EF4-FFF2-40B4-BE49-F238E27FC236}">
                <a16:creationId xmlns:a16="http://schemas.microsoft.com/office/drawing/2014/main" id="{056B9B7D-DFB4-BA48-97AF-A701314971B5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1615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 por su at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>
            <a:extLst>
              <a:ext uri="{FF2B5EF4-FFF2-40B4-BE49-F238E27FC236}">
                <a16:creationId xmlns:a16="http://schemas.microsoft.com/office/drawing/2014/main" id="{81D7397D-C91D-41A4-A686-41955D1D97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168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A35B54A-82A2-4A6F-9F50-93AD981FF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653743">
            <a:off x="5292922" y="1458956"/>
            <a:ext cx="4593994" cy="263354"/>
          </a:xfrm>
          <a:custGeom>
            <a:avLst/>
            <a:gdLst>
              <a:gd name="connsiteX0" fmla="*/ 1281653 w 4593994"/>
              <a:gd name="connsiteY0" fmla="*/ 0 h 263354"/>
              <a:gd name="connsiteX1" fmla="*/ 4337634 w 4593994"/>
              <a:gd name="connsiteY1" fmla="*/ 0 h 263354"/>
              <a:gd name="connsiteX2" fmla="*/ 4426355 w 4593994"/>
              <a:gd name="connsiteY2" fmla="*/ 91142 h 263354"/>
              <a:gd name="connsiteX3" fmla="*/ 0 w 4593994"/>
              <a:gd name="connsiteY3" fmla="*/ 0 h 263354"/>
              <a:gd name="connsiteX4" fmla="*/ 16 w 4593994"/>
              <a:gd name="connsiteY4" fmla="*/ 0 h 263354"/>
              <a:gd name="connsiteX5" fmla="*/ 4593994 w 4593994"/>
              <a:gd name="connsiteY5" fmla="*/ 263353 h 263354"/>
              <a:gd name="connsiteX6" fmla="*/ 4593994 w 4593994"/>
              <a:gd name="connsiteY6" fmla="*/ 263354 h 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994" h="263354">
                <a:moveTo>
                  <a:pt x="1281653" y="0"/>
                </a:moveTo>
                <a:lnTo>
                  <a:pt x="4337634" y="0"/>
                </a:lnTo>
                <a:lnTo>
                  <a:pt x="4426355" y="91142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4593994" y="263353"/>
                </a:lnTo>
                <a:lnTo>
                  <a:pt x="4593994" y="2633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35770AD-F899-4F63-9F59-3C47D5BFE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53350">
            <a:off x="5425189" y="1545628"/>
            <a:ext cx="4456081" cy="167283"/>
          </a:xfrm>
          <a:custGeom>
            <a:avLst/>
            <a:gdLst>
              <a:gd name="connsiteX0" fmla="*/ 39933 w 4456081"/>
              <a:gd name="connsiteY0" fmla="*/ 0 h 167283"/>
              <a:gd name="connsiteX1" fmla="*/ 4283524 w 4456081"/>
              <a:gd name="connsiteY1" fmla="*/ 1 h 167283"/>
              <a:gd name="connsiteX2" fmla="*/ 4456081 w 4456081"/>
              <a:gd name="connsiteY2" fmla="*/ 167283 h 167283"/>
              <a:gd name="connsiteX3" fmla="*/ 0 w 4456081"/>
              <a:gd name="connsiteY3" fmla="*/ 41193 h 1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081" h="167283">
                <a:moveTo>
                  <a:pt x="39933" y="0"/>
                </a:moveTo>
                <a:lnTo>
                  <a:pt x="4283524" y="1"/>
                </a:lnTo>
                <a:lnTo>
                  <a:pt x="4456081" y="167283"/>
                </a:lnTo>
                <a:lnTo>
                  <a:pt x="0" y="41193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88B82AC-2450-4084-8C3C-2B90D1710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850599">
            <a:off x="-1172268" y="-94272"/>
            <a:ext cx="11248272" cy="7246564"/>
          </a:xfrm>
          <a:custGeom>
            <a:avLst/>
            <a:gdLst>
              <a:gd name="connsiteX0" fmla="*/ 0 w 11248272"/>
              <a:gd name="connsiteY0" fmla="*/ 4538508 h 7246564"/>
              <a:gd name="connsiteX1" fmla="*/ 4157322 w 11248272"/>
              <a:gd name="connsiteY1" fmla="*/ 0 h 7246564"/>
              <a:gd name="connsiteX2" fmla="*/ 8615189 w 11248272"/>
              <a:gd name="connsiteY2" fmla="*/ 0 h 7246564"/>
              <a:gd name="connsiteX3" fmla="*/ 11248272 w 11248272"/>
              <a:gd name="connsiteY3" fmla="*/ 2411933 h 7246564"/>
              <a:gd name="connsiteX4" fmla="*/ 6819699 w 11248272"/>
              <a:gd name="connsiteY4" fmla="*/ 7246564 h 7246564"/>
              <a:gd name="connsiteX5" fmla="*/ 2956357 w 11248272"/>
              <a:gd name="connsiteY5" fmla="*/ 7246564 h 72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272" h="7246564">
                <a:moveTo>
                  <a:pt x="0" y="4538508"/>
                </a:moveTo>
                <a:lnTo>
                  <a:pt x="4157322" y="0"/>
                </a:lnTo>
                <a:lnTo>
                  <a:pt x="8615189" y="0"/>
                </a:lnTo>
                <a:lnTo>
                  <a:pt x="11248272" y="2411933"/>
                </a:lnTo>
                <a:lnTo>
                  <a:pt x="6819699" y="7246564"/>
                </a:lnTo>
                <a:lnTo>
                  <a:pt x="2956357" y="7246564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BF9DB07-1B7F-40C9-BB65-CA527B8E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850599">
            <a:off x="-2432127" y="2796095"/>
            <a:ext cx="9663014" cy="3076225"/>
          </a:xfrm>
          <a:custGeom>
            <a:avLst/>
            <a:gdLst>
              <a:gd name="connsiteX0" fmla="*/ 0 w 9663014"/>
              <a:gd name="connsiteY0" fmla="*/ 395965 h 3076225"/>
              <a:gd name="connsiteX1" fmla="*/ 34391 w 9663014"/>
              <a:gd name="connsiteY1" fmla="*/ 358421 h 3076225"/>
              <a:gd name="connsiteX2" fmla="*/ 9663014 w 9663014"/>
              <a:gd name="connsiteY2" fmla="*/ 0 h 3076225"/>
              <a:gd name="connsiteX3" fmla="*/ 6845160 w 9663014"/>
              <a:gd name="connsiteY3" fmla="*/ 3076224 h 3076225"/>
              <a:gd name="connsiteX4" fmla="*/ 2926014 w 9663014"/>
              <a:gd name="connsiteY4" fmla="*/ 3076225 h 30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014" h="3076225">
                <a:moveTo>
                  <a:pt x="0" y="395965"/>
                </a:moveTo>
                <a:lnTo>
                  <a:pt x="34391" y="358421"/>
                </a:lnTo>
                <a:lnTo>
                  <a:pt x="9663014" y="0"/>
                </a:lnTo>
                <a:lnTo>
                  <a:pt x="6845160" y="3076224"/>
                </a:lnTo>
                <a:lnTo>
                  <a:pt x="2926014" y="3076225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B31578C-2837-45C4-B575-B7C58CDB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716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Rectángulo 10" descr="Etiqueta TLP de seguridad: WHITE">
            <a:extLst>
              <a:ext uri="{FF2B5EF4-FFF2-40B4-BE49-F238E27FC236}">
                <a16:creationId xmlns:a16="http://schemas.microsoft.com/office/drawing/2014/main" id="{1E7DF731-A14A-0245-B0FA-ABD0D2331991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5" name="CuadroTexto 15" descr="Etiqueta TLP de seguridad: WHITE">
            <a:extLst>
              <a:ext uri="{FF2B5EF4-FFF2-40B4-BE49-F238E27FC236}">
                <a16:creationId xmlns:a16="http://schemas.microsoft.com/office/drawing/2014/main" id="{4C76006B-C891-D849-AADA-36FB8BE11186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B902704-F219-0C4E-B097-16C0535F1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9326" y="6198343"/>
            <a:ext cx="3961349" cy="4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2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7609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8" imgW="395" imgH="394" progId="TCLayout.ActiveDocument.1">
                  <p:embed/>
                </p:oleObj>
              </mc:Choice>
              <mc:Fallback>
                <p:oleObj name="Diapositiva de think-cell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33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8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1" r:id="rId3"/>
    <p:sldLayoutId id="2147483716" r:id="rId4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6.bin"/><Relationship Id="rId7" Type="http://schemas.openxmlformats.org/officeDocument/2006/relationships/hyperlink" Target="https://sedejudicial.justicia.es/servicio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Relationship Id="rId9" Type="http://schemas.openxmlformats.org/officeDocument/2006/relationships/hyperlink" Target="https://sedejudicial.justicia.es/web/guest/ficheros-si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8CA1C1F-04A5-4F94-9B57-A702BCE57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07/2023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6CE4209-A8CA-429E-B772-06AA35B61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460" y="3645023"/>
            <a:ext cx="6347780" cy="1008113"/>
          </a:xfrm>
        </p:spPr>
        <p:txBody>
          <a:bodyPr>
            <a:normAutofit fontScale="62500" lnSpcReduction="20000"/>
          </a:bodyPr>
          <a:lstStyle/>
          <a:p>
            <a:r>
              <a:rPr lang="es-ES" sz="2900" dirty="0"/>
              <a:t>Envío de documentación vía SIR/Geiser a órganos judiciales</a:t>
            </a:r>
          </a:p>
          <a:p>
            <a:endParaRPr lang="es-ES" sz="2600" dirty="0"/>
          </a:p>
          <a:p>
            <a:r>
              <a:rPr lang="es-ES" sz="1900" dirty="0"/>
              <a:t>Guía rápida para la generación de ficheros técnicos desde la Sede Judicial Electrónica - MJU</a:t>
            </a:r>
          </a:p>
        </p:txBody>
      </p:sp>
    </p:spTree>
    <p:extLst>
      <p:ext uri="{BB962C8B-B14F-4D97-AF65-F5344CB8AC3E}">
        <p14:creationId xmlns:p14="http://schemas.microsoft.com/office/powerpoint/2010/main" val="268296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5 Marcador de texto">
            <a:extLst>
              <a:ext uri="{FF2B5EF4-FFF2-40B4-BE49-F238E27FC236}">
                <a16:creationId xmlns:a16="http://schemas.microsoft.com/office/drawing/2014/main" id="{8F11E2B8-6E36-4DA6-BB2F-0B57CD66A8C2}"/>
              </a:ext>
            </a:extLst>
          </p:cNvPr>
          <p:cNvSpPr txBox="1">
            <a:spLocks/>
          </p:cNvSpPr>
          <p:nvPr/>
        </p:nvSpPr>
        <p:spPr>
          <a:xfrm>
            <a:off x="2051713" y="2300666"/>
            <a:ext cx="6482771" cy="296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debo generar un fichero técnico para enviar documentación a un órgano judicial vía SIR/Geiser?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información debo conocer para poder generar el fichero?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¿Dónde y cómo genero el fichero?</a:t>
            </a:r>
          </a:p>
        </p:txBody>
      </p:sp>
      <p:cxnSp>
        <p:nvCxnSpPr>
          <p:cNvPr id="34" name="15 Conector recto">
            <a:extLst>
              <a:ext uri="{FF2B5EF4-FFF2-40B4-BE49-F238E27FC236}">
                <a16:creationId xmlns:a16="http://schemas.microsoft.com/office/drawing/2014/main" id="{DADE78F9-D9D0-4FE9-BC7B-6DDE779F09DC}"/>
              </a:ext>
            </a:extLst>
          </p:cNvPr>
          <p:cNvCxnSpPr>
            <a:cxnSpLocks/>
          </p:cNvCxnSpPr>
          <p:nvPr/>
        </p:nvCxnSpPr>
        <p:spPr>
          <a:xfrm>
            <a:off x="1975805" y="2276872"/>
            <a:ext cx="0" cy="324036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6 CuadroTexto">
            <a:extLst>
              <a:ext uri="{FF2B5EF4-FFF2-40B4-BE49-F238E27FC236}">
                <a16:creationId xmlns:a16="http://schemas.microsoft.com/office/drawing/2014/main" id="{EB419B64-C310-487B-9767-8B398581C147}"/>
              </a:ext>
            </a:extLst>
          </p:cNvPr>
          <p:cNvSpPr txBox="1"/>
          <p:nvPr/>
        </p:nvSpPr>
        <p:spPr>
          <a:xfrm>
            <a:off x="467544" y="2296248"/>
            <a:ext cx="145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36" name="17 CuadroTexto">
            <a:extLst>
              <a:ext uri="{FF2B5EF4-FFF2-40B4-BE49-F238E27FC236}">
                <a16:creationId xmlns:a16="http://schemas.microsoft.com/office/drawing/2014/main" id="{E8D0078B-F719-45F0-BDA1-35632C6C3EC9}"/>
              </a:ext>
            </a:extLst>
          </p:cNvPr>
          <p:cNvSpPr txBox="1"/>
          <p:nvPr/>
        </p:nvSpPr>
        <p:spPr>
          <a:xfrm>
            <a:off x="467544" y="3552696"/>
            <a:ext cx="145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cxnSp>
        <p:nvCxnSpPr>
          <p:cNvPr id="37" name="3 Conector recto">
            <a:extLst>
              <a:ext uri="{FF2B5EF4-FFF2-40B4-BE49-F238E27FC236}">
                <a16:creationId xmlns:a16="http://schemas.microsoft.com/office/drawing/2014/main" id="{BB986B51-317E-4077-95CE-4A240E380879}"/>
              </a:ext>
            </a:extLst>
          </p:cNvPr>
          <p:cNvCxnSpPr/>
          <p:nvPr/>
        </p:nvCxnSpPr>
        <p:spPr>
          <a:xfrm>
            <a:off x="1884551" y="2538467"/>
            <a:ext cx="18250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19 Conector recto">
            <a:extLst>
              <a:ext uri="{FF2B5EF4-FFF2-40B4-BE49-F238E27FC236}">
                <a16:creationId xmlns:a16="http://schemas.microsoft.com/office/drawing/2014/main" id="{D8D8742A-2DD9-4F3B-AA33-862D68EC9190}"/>
              </a:ext>
            </a:extLst>
          </p:cNvPr>
          <p:cNvCxnSpPr/>
          <p:nvPr/>
        </p:nvCxnSpPr>
        <p:spPr>
          <a:xfrm>
            <a:off x="1884551" y="3806699"/>
            <a:ext cx="18250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 Marcador de texto">
            <a:extLst>
              <a:ext uri="{FF2B5EF4-FFF2-40B4-BE49-F238E27FC236}">
                <a16:creationId xmlns:a16="http://schemas.microsoft.com/office/drawing/2014/main" id="{AD9BC47E-25BB-47E6-BB49-BA6C26839842}"/>
              </a:ext>
            </a:extLst>
          </p:cNvPr>
          <p:cNvSpPr txBox="1">
            <a:spLocks/>
          </p:cNvSpPr>
          <p:nvPr/>
        </p:nvSpPr>
        <p:spPr>
          <a:xfrm>
            <a:off x="347151" y="1052736"/>
            <a:ext cx="3031331" cy="31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40" name="17 CuadroTexto">
            <a:extLst>
              <a:ext uri="{FF2B5EF4-FFF2-40B4-BE49-F238E27FC236}">
                <a16:creationId xmlns:a16="http://schemas.microsoft.com/office/drawing/2014/main" id="{9B345C29-E23A-48A1-8663-A465BB602F1B}"/>
              </a:ext>
            </a:extLst>
          </p:cNvPr>
          <p:cNvSpPr txBox="1"/>
          <p:nvPr/>
        </p:nvSpPr>
        <p:spPr>
          <a:xfrm>
            <a:off x="452205" y="4417948"/>
            <a:ext cx="145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cxnSp>
        <p:nvCxnSpPr>
          <p:cNvPr id="42" name="19 Conector recto">
            <a:extLst>
              <a:ext uri="{FF2B5EF4-FFF2-40B4-BE49-F238E27FC236}">
                <a16:creationId xmlns:a16="http://schemas.microsoft.com/office/drawing/2014/main" id="{78DD2788-1D03-4070-9EF7-E10387D48A15}"/>
              </a:ext>
            </a:extLst>
          </p:cNvPr>
          <p:cNvCxnSpPr/>
          <p:nvPr/>
        </p:nvCxnSpPr>
        <p:spPr>
          <a:xfrm>
            <a:off x="1869212" y="4683735"/>
            <a:ext cx="18250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2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7E804A0-A9B6-4392-AE1C-7179CCBC7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2962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5 Marcador de número de diapositiva">
            <a:extLst>
              <a:ext uri="{FF2B5EF4-FFF2-40B4-BE49-F238E27FC236}">
                <a16:creationId xmlns:a16="http://schemas.microsoft.com/office/drawing/2014/main" id="{248B92A5-D9FF-415D-B857-46BC4C68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8" name="Título 9">
            <a:extLst>
              <a:ext uri="{FF2B5EF4-FFF2-40B4-BE49-F238E27FC236}">
                <a16:creationId xmlns:a16="http://schemas.microsoft.com/office/drawing/2014/main" id="{5166DD53-8592-4978-B944-881858065A67}"/>
              </a:ext>
            </a:extLst>
          </p:cNvPr>
          <p:cNvSpPr txBox="1">
            <a:spLocks/>
          </p:cNvSpPr>
          <p:nvPr/>
        </p:nvSpPr>
        <p:spPr>
          <a:xfrm>
            <a:off x="59634" y="-274036"/>
            <a:ext cx="73926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¿Por qué debo generar un fichero técnico para enviar documentación a un órgano judicial vía SIR/Geiser?</a:t>
            </a:r>
          </a:p>
        </p:txBody>
      </p:sp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3868E0E4-8CD7-98E5-F6AB-EAF486EA7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95" y="908720"/>
            <a:ext cx="8396845" cy="5256584"/>
          </a:xfrm>
        </p:spPr>
        <p:txBody>
          <a:bodyPr>
            <a:normAutofit fontScale="92500"/>
          </a:bodyPr>
          <a:lstStyle/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dirty="0"/>
              <a:t>Hasta ahora sólo se podía contestar electrónicamente a un requerimiento judicial que solicitaba un expediente administrativo, a partir de ahora, tenemos estas dos vías de comunicación:</a:t>
            </a:r>
          </a:p>
          <a:p>
            <a:pPr marL="0" indent="0">
              <a:buNone/>
            </a:pPr>
            <a:endParaRPr lang="es-ES" dirty="0"/>
          </a:p>
          <a:p>
            <a:pPr lvl="1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s-ES" b="1" dirty="0"/>
              <a:t>Expedientes administrativos </a:t>
            </a:r>
            <a:r>
              <a:rPr lang="es-ES" dirty="0">
                <a:sym typeface="Wingdings" panose="05000000000000000000" pitchFamily="2" charset="2"/>
              </a:rPr>
              <a:t> Son contestados vía </a:t>
            </a:r>
            <a:r>
              <a:rPr lang="es-ES" b="1" dirty="0" err="1">
                <a:sym typeface="Wingdings" panose="05000000000000000000" pitchFamily="2" charset="2"/>
              </a:rPr>
              <a:t>InSide</a:t>
            </a:r>
            <a:r>
              <a:rPr lang="es-ES" dirty="0">
                <a:sym typeface="Wingdings" panose="05000000000000000000" pitchFamily="2" charset="2"/>
              </a:rPr>
              <a:t> y se seguirán contestando por esta vía.</a:t>
            </a:r>
            <a:endParaRPr lang="es-ES" dirty="0"/>
          </a:p>
          <a:p>
            <a:pPr marL="342900" lvl="1" indent="0">
              <a:buNone/>
            </a:pPr>
            <a:endParaRPr lang="es-ES" dirty="0"/>
          </a:p>
          <a:p>
            <a:pPr lvl="1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s-ES" b="1" dirty="0"/>
              <a:t>Cualquier otra documentación que no sea un expediente administrativo </a:t>
            </a:r>
            <a:r>
              <a:rPr lang="es-ES" dirty="0">
                <a:sym typeface="Wingdings" panose="05000000000000000000" pitchFamily="2" charset="2"/>
              </a:rPr>
              <a:t> Se contestan a través del </a:t>
            </a:r>
            <a:r>
              <a:rPr lang="es-ES" b="1" dirty="0">
                <a:sym typeface="Wingdings" panose="05000000000000000000" pitchFamily="2" charset="2"/>
              </a:rPr>
              <a:t>Sistema de Interconexión de Registros </a:t>
            </a:r>
            <a:r>
              <a:rPr lang="es-ES" dirty="0">
                <a:sym typeface="Wingdings" panose="05000000000000000000" pitchFamily="2" charset="2"/>
              </a:rPr>
              <a:t>(</a:t>
            </a:r>
            <a:r>
              <a:rPr lang="es-ES" b="1" dirty="0">
                <a:sym typeface="Wingdings" panose="05000000000000000000" pitchFamily="2" charset="2"/>
              </a:rPr>
              <a:t>SIR</a:t>
            </a:r>
            <a:r>
              <a:rPr lang="es-ES" dirty="0">
                <a:sym typeface="Wingdings" panose="05000000000000000000" pitchFamily="2" charset="2"/>
              </a:rPr>
              <a:t>), ya que paulatinamente, los órganos judiciales irán apareciendo en esta plataforma. Para contestar por esta vía, deberemos de tener un fichero técnico (XML) que debemos adjuntar al asiento registral.</a:t>
            </a:r>
          </a:p>
          <a:p>
            <a:pPr marL="342900" lvl="1" indent="0">
              <a:buNone/>
            </a:pPr>
            <a:endParaRPr lang="es-ES" dirty="0">
              <a:sym typeface="Wingdings" panose="05000000000000000000" pitchFamily="2" charset="2"/>
            </a:endParaRPr>
          </a:p>
          <a:p>
            <a:pPr lvl="1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s-ES" dirty="0">
                <a:sym typeface="Wingdings" panose="05000000000000000000" pitchFamily="2" charset="2"/>
              </a:rPr>
              <a:t>Si este fichero técnico no se adjunta al asiento registral, este quedará </a:t>
            </a:r>
            <a:r>
              <a:rPr lang="es-ES" b="1" dirty="0">
                <a:sym typeface="Wingdings" panose="05000000000000000000" pitchFamily="2" charset="2"/>
              </a:rPr>
              <a:t>rechazado automáticamente</a:t>
            </a:r>
            <a:r>
              <a:rPr lang="es-ES" dirty="0">
                <a:sym typeface="Wingdings" panose="05000000000000000000" pitchFamily="2" charset="2"/>
              </a:rPr>
              <a:t>.</a:t>
            </a:r>
            <a:endParaRPr lang="es-ES" dirty="0"/>
          </a:p>
          <a:p>
            <a:pPr marL="42862" indent="0">
              <a:buNone/>
            </a:pPr>
            <a:endParaRPr lang="es-ES" dirty="0"/>
          </a:p>
        </p:txBody>
      </p:sp>
      <p:pic>
        <p:nvPicPr>
          <p:cNvPr id="6" name="Picture 2" descr="PAe - CTT - General - Infraestructura y Sistemas de Documentación  Electrónica">
            <a:extLst>
              <a:ext uri="{FF2B5EF4-FFF2-40B4-BE49-F238E27FC236}">
                <a16:creationId xmlns:a16="http://schemas.microsoft.com/office/drawing/2014/main" id="{4B8A5926-6C5B-324A-48E1-2D6F5CF7D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08" y="1988840"/>
            <a:ext cx="1465640" cy="4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54908A-30E5-0EEF-6B9B-348E5FD2748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5065"/>
            <a:ext cx="720738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PAe - CTT - General - Gestión Integrada de Servicios de Registro (GEISER)">
            <a:extLst>
              <a:ext uri="{FF2B5EF4-FFF2-40B4-BE49-F238E27FC236}">
                <a16:creationId xmlns:a16="http://schemas.microsoft.com/office/drawing/2014/main" id="{08F09EA8-475D-737B-2EC7-7BBFB3C9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48" y="3197920"/>
            <a:ext cx="981560" cy="2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D0D0E3-F750-B509-7881-E7F8FCCF638F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97" y="5085184"/>
            <a:ext cx="1290391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PAe - CTT - General - Sistema de Interconexión de Registros (SIR)">
            <a:extLst>
              <a:ext uri="{FF2B5EF4-FFF2-40B4-BE49-F238E27FC236}">
                <a16:creationId xmlns:a16="http://schemas.microsoft.com/office/drawing/2014/main" id="{9F1FA478-7FDF-FE97-D397-55DAD48D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00189"/>
            <a:ext cx="460336" cy="3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5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7E804A0-A9B6-4392-AE1C-7179CCBC7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97E804A0-A9B6-4392-AE1C-7179CCBC7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5 Marcador de número de diapositiva">
            <a:extLst>
              <a:ext uri="{FF2B5EF4-FFF2-40B4-BE49-F238E27FC236}">
                <a16:creationId xmlns:a16="http://schemas.microsoft.com/office/drawing/2014/main" id="{248B92A5-D9FF-415D-B857-46BC4C68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8" name="Título 9">
            <a:extLst>
              <a:ext uri="{FF2B5EF4-FFF2-40B4-BE49-F238E27FC236}">
                <a16:creationId xmlns:a16="http://schemas.microsoft.com/office/drawing/2014/main" id="{5166DD53-8592-4978-B944-881858065A67}"/>
              </a:ext>
            </a:extLst>
          </p:cNvPr>
          <p:cNvSpPr txBox="1">
            <a:spLocks/>
          </p:cNvSpPr>
          <p:nvPr/>
        </p:nvSpPr>
        <p:spPr>
          <a:xfrm>
            <a:off x="59634" y="-274036"/>
            <a:ext cx="8865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¿Qué información debo conocer para poder generar el fichero?</a:t>
            </a:r>
          </a:p>
        </p:txBody>
      </p:sp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3868E0E4-8CD7-98E5-F6AB-EAF486EA7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95" y="908720"/>
            <a:ext cx="8789161" cy="5256584"/>
          </a:xfrm>
        </p:spPr>
        <p:txBody>
          <a:bodyPr>
            <a:normAutofit fontScale="92500"/>
          </a:bodyPr>
          <a:lstStyle/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dirty="0"/>
              <a:t>Para generar el fichero técnico, debo conocer la siguiente información:</a:t>
            </a:r>
          </a:p>
          <a:p>
            <a:pPr marL="0" indent="0">
              <a:buNone/>
            </a:pPr>
            <a:endParaRPr lang="es-ES" dirty="0"/>
          </a:p>
          <a:p>
            <a:pPr lvl="1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s-ES" b="1" dirty="0">
                <a:sym typeface="Wingdings" panose="05000000000000000000" pitchFamily="2" charset="2"/>
              </a:rPr>
              <a:t> Órgano judicial destino</a:t>
            </a:r>
            <a:r>
              <a:rPr lang="es-ES" dirty="0">
                <a:sym typeface="Wingdings" panose="05000000000000000000" pitchFamily="2" charset="2"/>
              </a:rPr>
              <a:t> Es el órgano judicial al que queremos remitir información. Si éste no me aparece como envío SIR, no puedo mandar la información a su jerárquico superior, ya que los órganos judiciales -como marca la ley- son independientes.</a:t>
            </a:r>
            <a:endParaRPr lang="es-ES" dirty="0"/>
          </a:p>
          <a:p>
            <a:pPr lvl="1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s-ES" b="1" dirty="0"/>
              <a:t> Tipo de procedimiento </a:t>
            </a:r>
            <a:r>
              <a:rPr lang="es-ES" dirty="0">
                <a:sym typeface="Wingdings" panose="05000000000000000000" pitchFamily="2" charset="2"/>
              </a:rPr>
              <a:t> Es el procedimiento judicial al cuál queremos dirigir la información, se elegirá de un campo de selección.</a:t>
            </a:r>
          </a:p>
          <a:p>
            <a:pPr lvl="1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s-ES" b="1" dirty="0">
                <a:sym typeface="Wingdings" panose="05000000000000000000" pitchFamily="2" charset="2"/>
              </a:rPr>
              <a:t> Número de procedimiento</a:t>
            </a:r>
            <a:r>
              <a:rPr lang="es-ES" dirty="0">
                <a:sym typeface="Wingdings" panose="05000000000000000000" pitchFamily="2" charset="2"/>
              </a:rPr>
              <a:t>  Es el número de procedimiento y año según el formato, </a:t>
            </a:r>
            <a:r>
              <a:rPr lang="es-ES" sz="2400" dirty="0"/>
              <a:t>(XXXXXXX/AAAA), donde la X representa un número y AAAA es el año del procedimiento. (Ej. 0005263/2023). Se deben de introducir ceros a la izquierda hasta completar 7 posiciones.</a:t>
            </a:r>
          </a:p>
          <a:p>
            <a:pPr lvl="1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s-ES" sz="2400" dirty="0"/>
              <a:t> </a:t>
            </a:r>
            <a:r>
              <a:rPr lang="es-ES" sz="2400" b="1" dirty="0"/>
              <a:t>NIG</a:t>
            </a:r>
            <a:r>
              <a:rPr lang="es-ES" sz="2400" dirty="0"/>
              <a:t> </a:t>
            </a:r>
            <a:r>
              <a:rPr lang="es-ES" sz="2400" dirty="0">
                <a:sym typeface="Wingdings" panose="05000000000000000000" pitchFamily="2" charset="2"/>
              </a:rPr>
              <a:t> Es</a:t>
            </a:r>
            <a:r>
              <a:rPr lang="es-ES" sz="2400" dirty="0"/>
              <a:t> el NIG asociado al procedimiento. Es un número de 19 posiciones. (Ej. 3003045320180001786)</a:t>
            </a:r>
            <a:endParaRPr lang="es-E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41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7E804A0-A9B6-4392-AE1C-7179CCBC7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97E804A0-A9B6-4392-AE1C-7179CCBC7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5 Marcador de número de diapositiva">
            <a:extLst>
              <a:ext uri="{FF2B5EF4-FFF2-40B4-BE49-F238E27FC236}">
                <a16:creationId xmlns:a16="http://schemas.microsoft.com/office/drawing/2014/main" id="{248B92A5-D9FF-415D-B857-46BC4C68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8" name="Título 9">
            <a:extLst>
              <a:ext uri="{FF2B5EF4-FFF2-40B4-BE49-F238E27FC236}">
                <a16:creationId xmlns:a16="http://schemas.microsoft.com/office/drawing/2014/main" id="{5166DD53-8592-4978-B944-881858065A67}"/>
              </a:ext>
            </a:extLst>
          </p:cNvPr>
          <p:cNvSpPr txBox="1">
            <a:spLocks/>
          </p:cNvSpPr>
          <p:nvPr/>
        </p:nvSpPr>
        <p:spPr>
          <a:xfrm>
            <a:off x="59634" y="-274036"/>
            <a:ext cx="8865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¿Dónde y cómo genero el fichero?</a:t>
            </a:r>
          </a:p>
        </p:txBody>
      </p:sp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3868E0E4-8CD7-98E5-F6AB-EAF486EA7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95" y="908720"/>
            <a:ext cx="8789161" cy="1368152"/>
          </a:xfrm>
        </p:spPr>
        <p:txBody>
          <a:bodyPr>
            <a:normAutofit/>
          </a:bodyPr>
          <a:lstStyle/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dirty="0"/>
              <a:t>El fichero técnico (XML) lo puedo generar a través de la Sede Judicial Electrónica del Ministerio de Justicia, es su sección de “Servicios”: </a:t>
            </a:r>
            <a:r>
              <a:rPr lang="es-ES" dirty="0">
                <a:hlinkClick r:id="rId7"/>
              </a:rPr>
              <a:t>https://sedejudicial.justicia.es/servicios</a:t>
            </a:r>
            <a:r>
              <a:rPr lang="es-ES" dirty="0"/>
              <a:t>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235E0D-1B73-2CC8-0DC4-28F56EDE2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2206826"/>
            <a:ext cx="5814392" cy="35649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8CC366B-78E1-7221-DED3-036B45D73343}"/>
              </a:ext>
            </a:extLst>
          </p:cNvPr>
          <p:cNvSpPr txBox="1"/>
          <p:nvPr/>
        </p:nvSpPr>
        <p:spPr>
          <a:xfrm>
            <a:off x="420372" y="5922816"/>
            <a:ext cx="5814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9"/>
              </a:rPr>
              <a:t>https://sedejudicial.justicia.es/web/guest/ficheros-sir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55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7E804A0-A9B6-4392-AE1C-7179CCBC7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97E804A0-A9B6-4392-AE1C-7179CCBC7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5 Marcador de número de diapositiva">
            <a:extLst>
              <a:ext uri="{FF2B5EF4-FFF2-40B4-BE49-F238E27FC236}">
                <a16:creationId xmlns:a16="http://schemas.microsoft.com/office/drawing/2014/main" id="{248B92A5-D9FF-415D-B857-46BC4C68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8" name="Título 9">
            <a:extLst>
              <a:ext uri="{FF2B5EF4-FFF2-40B4-BE49-F238E27FC236}">
                <a16:creationId xmlns:a16="http://schemas.microsoft.com/office/drawing/2014/main" id="{5166DD53-8592-4978-B944-881858065A67}"/>
              </a:ext>
            </a:extLst>
          </p:cNvPr>
          <p:cNvSpPr txBox="1">
            <a:spLocks/>
          </p:cNvSpPr>
          <p:nvPr/>
        </p:nvSpPr>
        <p:spPr>
          <a:xfrm>
            <a:off x="59634" y="-274036"/>
            <a:ext cx="8865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¿Dónde y cómo genero el fichero?</a:t>
            </a:r>
          </a:p>
        </p:txBody>
      </p:sp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3868E0E4-8CD7-98E5-F6AB-EAF486EA7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95" y="908720"/>
            <a:ext cx="8789161" cy="936104"/>
          </a:xfrm>
        </p:spPr>
        <p:txBody>
          <a:bodyPr>
            <a:normAutofit/>
          </a:bodyPr>
          <a:lstStyle/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dirty="0"/>
              <a:t>Rellenamos los datos del formulario, tal y como se ha explicado anteriormente y pulsamos en “Generar XML”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762A25-D7F4-36CE-85B7-E01C0CED0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1700808"/>
            <a:ext cx="6782759" cy="44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0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7E804A0-A9B6-4392-AE1C-7179CCBC7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97E804A0-A9B6-4392-AE1C-7179CCBC7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5 Marcador de número de diapositiva">
            <a:extLst>
              <a:ext uri="{FF2B5EF4-FFF2-40B4-BE49-F238E27FC236}">
                <a16:creationId xmlns:a16="http://schemas.microsoft.com/office/drawing/2014/main" id="{248B92A5-D9FF-415D-B857-46BC4C68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8" name="Título 9">
            <a:extLst>
              <a:ext uri="{FF2B5EF4-FFF2-40B4-BE49-F238E27FC236}">
                <a16:creationId xmlns:a16="http://schemas.microsoft.com/office/drawing/2014/main" id="{5166DD53-8592-4978-B944-881858065A67}"/>
              </a:ext>
            </a:extLst>
          </p:cNvPr>
          <p:cNvSpPr txBox="1">
            <a:spLocks/>
          </p:cNvSpPr>
          <p:nvPr/>
        </p:nvSpPr>
        <p:spPr>
          <a:xfrm>
            <a:off x="59634" y="-274036"/>
            <a:ext cx="8865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¿Dónde y cómo genero el fichero?</a:t>
            </a:r>
          </a:p>
        </p:txBody>
      </p:sp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3868E0E4-8CD7-98E5-F6AB-EAF486EA7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95" y="908720"/>
            <a:ext cx="8789161" cy="504056"/>
          </a:xfrm>
        </p:spPr>
        <p:txBody>
          <a:bodyPr>
            <a:normAutofit/>
          </a:bodyPr>
          <a:lstStyle/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/>
              <a:t> Descargamos </a:t>
            </a:r>
            <a:r>
              <a:rPr lang="es-ES" dirty="0"/>
              <a:t>el fichero generado: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11498F-47A4-99BD-AA57-3BA65BDE3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34" y="1322661"/>
            <a:ext cx="7371141" cy="49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>
            <a:extLst>
              <a:ext uri="{FF2B5EF4-FFF2-40B4-BE49-F238E27FC236}">
                <a16:creationId xmlns:a16="http://schemas.microsoft.com/office/drawing/2014/main" id="{D77EB1B5-E57D-4AED-829B-7FD7BAC2C7B0}"/>
              </a:ext>
            </a:extLst>
          </p:cNvPr>
          <p:cNvSpPr txBox="1">
            <a:spLocks/>
          </p:cNvSpPr>
          <p:nvPr/>
        </p:nvSpPr>
        <p:spPr>
          <a:xfrm>
            <a:off x="1187624" y="1196752"/>
            <a:ext cx="5088136" cy="364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  <a:defRPr/>
            </a:pPr>
            <a:r>
              <a:rPr lang="es-ES" sz="7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570093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291F10DA7BFA43804A3F10779231E3" ma:contentTypeVersion="10" ma:contentTypeDescription="Crear nuevo documento." ma:contentTypeScope="" ma:versionID="d6766a6ef9733ef091d9b8a7302f7063">
  <xsd:schema xmlns:xsd="http://www.w3.org/2001/XMLSchema" xmlns:xs="http://www.w3.org/2001/XMLSchema" xmlns:p="http://schemas.microsoft.com/office/2006/metadata/properties" xmlns:ns2="fcfaaa7b-664e-46b3-93ca-b1ef05990a14" xmlns:ns3="0c0b5c83-5b86-46c3-b34c-e524f81e498a" targetNamespace="http://schemas.microsoft.com/office/2006/metadata/properties" ma:root="true" ma:fieldsID="97660807df30d09c12642f13822c7d32" ns2:_="" ns3:_="">
    <xsd:import namespace="fcfaaa7b-664e-46b3-93ca-b1ef05990a14"/>
    <xsd:import namespace="0c0b5c83-5b86-46c3-b34c-e524f81e4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aaa7b-664e-46b3-93ca-b1ef05990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b5c83-5b86-46c3-b34c-e524f81e4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13DDA-F7BF-4ED0-B418-B62B142977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BDE75-8990-445E-A5CF-3A4967CD8EEE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0c0b5c83-5b86-46c3-b34c-e524f81e498a"/>
    <ds:schemaRef ds:uri="fcfaaa7b-664e-46b3-93ca-b1ef05990a14"/>
  </ds:schemaRefs>
</ds:datastoreItem>
</file>

<file path=customXml/itemProps3.xml><?xml version="1.0" encoding="utf-8"?>
<ds:datastoreItem xmlns:ds="http://schemas.openxmlformats.org/officeDocument/2006/customXml" ds:itemID="{6D3036A1-3E4F-4B70-928A-4BC81FB18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faaa7b-664e-46b3-93ca-b1ef05990a14"/>
    <ds:schemaRef ds:uri="0c0b5c83-5b86-46c3-b34c-e524f81e4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22047</TotalTime>
  <Words>486</Words>
  <Application>Microsoft Office PowerPoint</Application>
  <PresentationFormat>Presentación en pantalla (4:3)</PresentationFormat>
  <Paragraphs>40</Paragraphs>
  <Slides>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Robles Ferrer, Miguel</cp:lastModifiedBy>
  <cp:revision>1123</cp:revision>
  <cp:lastPrinted>2023-04-17T11:42:15Z</cp:lastPrinted>
  <dcterms:created xsi:type="dcterms:W3CDTF">2012-05-17T08:07:55Z</dcterms:created>
  <dcterms:modified xsi:type="dcterms:W3CDTF">2023-07-10T12:04:22Z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0x01010022291F10DA7BFA43804A3F10779231E3</vt:lpwstr>
  </property>
</Properties>
</file>